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2" r:id="rId12"/>
    <p:sldId id="264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90" r:id="rId21"/>
    <p:sldId id="280" r:id="rId22"/>
    <p:sldId id="282" r:id="rId23"/>
    <p:sldId id="283" r:id="rId24"/>
    <p:sldId id="284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FFC94-3872-4627-B2ED-49476B7DF9B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4E8D1-5DA4-4FDA-BBE3-C553DA1FBE30}">
      <dgm:prSet phldrT="[Text]"/>
      <dgm:spPr/>
      <dgm:t>
        <a:bodyPr/>
        <a:lstStyle/>
        <a:p>
          <a:r>
            <a:rPr lang="fa-I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ابعاد سلامتی</a:t>
          </a:r>
          <a:endParaRPr lang="en-US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7081E124-F6FD-4F07-AE4D-40F3B9AA4BB0}" type="parTrans" cxnId="{57694FF6-6A0A-41E8-89B3-39E953D909A1}">
      <dgm:prSet/>
      <dgm:spPr/>
      <dgm:t>
        <a:bodyPr/>
        <a:lstStyle/>
        <a:p>
          <a:endParaRPr lang="en-US"/>
        </a:p>
      </dgm:t>
    </dgm:pt>
    <dgm:pt modelId="{91784413-8F4D-43DB-A91D-EFDDD4BAC60D}" type="sibTrans" cxnId="{57694FF6-6A0A-41E8-89B3-39E953D909A1}">
      <dgm:prSet/>
      <dgm:spPr/>
      <dgm:t>
        <a:bodyPr/>
        <a:lstStyle/>
        <a:p>
          <a:endParaRPr lang="en-US"/>
        </a:p>
      </dgm:t>
    </dgm:pt>
    <dgm:pt modelId="{DDE61F70-62E8-42C8-B984-5373E7A6EC42}">
      <dgm:prSet phldrT="[Text]" custT="1"/>
      <dgm:spPr/>
      <dgm:t>
        <a:bodyPr/>
        <a:lstStyle/>
        <a:p>
          <a:r>
            <a:rPr lang="fa-I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جسمی</a:t>
          </a:r>
          <a:endParaRPr lang="en-US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65231787-2BC1-4586-B1A1-5D63A908C489}" type="parTrans" cxnId="{AA21E1C0-400E-4576-A7CF-60656E81C5EC}">
      <dgm:prSet/>
      <dgm:spPr/>
      <dgm:t>
        <a:bodyPr/>
        <a:lstStyle/>
        <a:p>
          <a:endParaRPr lang="en-US"/>
        </a:p>
      </dgm:t>
    </dgm:pt>
    <dgm:pt modelId="{B880CAA4-0442-41CA-9529-A86ABADBCA59}" type="sibTrans" cxnId="{AA21E1C0-400E-4576-A7CF-60656E81C5EC}">
      <dgm:prSet/>
      <dgm:spPr/>
      <dgm:t>
        <a:bodyPr/>
        <a:lstStyle/>
        <a:p>
          <a:endParaRPr lang="en-US"/>
        </a:p>
      </dgm:t>
    </dgm:pt>
    <dgm:pt modelId="{9B53D358-886D-4E9F-8AD7-66C418D54E45}">
      <dgm:prSet phldrT="[Text]" custT="1"/>
      <dgm:spPr/>
      <dgm:t>
        <a:bodyPr/>
        <a:lstStyle/>
        <a:p>
          <a:r>
            <a:rPr lang="fa-I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روانی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C20A39D5-8A76-407C-BAF7-3E16323C543F}" type="parTrans" cxnId="{45F98D8D-B926-4807-BDDF-0C5091751E45}">
      <dgm:prSet/>
      <dgm:spPr/>
      <dgm:t>
        <a:bodyPr/>
        <a:lstStyle/>
        <a:p>
          <a:endParaRPr lang="en-US"/>
        </a:p>
      </dgm:t>
    </dgm:pt>
    <dgm:pt modelId="{D782DAD2-DF18-400A-A5B2-011332C2198E}" type="sibTrans" cxnId="{45F98D8D-B926-4807-BDDF-0C5091751E45}">
      <dgm:prSet/>
      <dgm:spPr/>
      <dgm:t>
        <a:bodyPr/>
        <a:lstStyle/>
        <a:p>
          <a:endParaRPr lang="en-US"/>
        </a:p>
      </dgm:t>
    </dgm:pt>
    <dgm:pt modelId="{7E75856F-D31A-4A0F-AB50-A0F0E2BC5672}">
      <dgm:prSet phldrT="[Text]"/>
      <dgm:spPr/>
      <dgm:t>
        <a:bodyPr/>
        <a:lstStyle/>
        <a:p>
          <a:r>
            <a: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معنوی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D69CA2DC-436C-449C-B3F5-BAB7CDAAF199}" type="parTrans" cxnId="{B9527F63-3886-4CBA-9A7D-90E5907F0C18}">
      <dgm:prSet/>
      <dgm:spPr/>
      <dgm:t>
        <a:bodyPr/>
        <a:lstStyle/>
        <a:p>
          <a:endParaRPr lang="en-US"/>
        </a:p>
      </dgm:t>
    </dgm:pt>
    <dgm:pt modelId="{989738A1-EC7E-4B0E-ADCD-2BE71429A9B3}" type="sibTrans" cxnId="{B9527F63-3886-4CBA-9A7D-90E5907F0C18}">
      <dgm:prSet/>
      <dgm:spPr/>
      <dgm:t>
        <a:bodyPr/>
        <a:lstStyle/>
        <a:p>
          <a:endParaRPr lang="en-US"/>
        </a:p>
      </dgm:t>
    </dgm:pt>
    <dgm:pt modelId="{DA1866CA-DAF2-4008-85D6-15F918643683}">
      <dgm:prSet phldrT="[Text]" custT="1"/>
      <dgm:spPr/>
      <dgm:t>
        <a:bodyPr/>
        <a:lstStyle/>
        <a:p>
          <a:r>
            <a:rPr lang="fa-I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اجتماعی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EDA22533-94E5-47A9-BDF2-94AD9026D012}" type="parTrans" cxnId="{0E45FB0F-1B82-4760-9ADF-FECD410D322E}">
      <dgm:prSet/>
      <dgm:spPr/>
      <dgm:t>
        <a:bodyPr/>
        <a:lstStyle/>
        <a:p>
          <a:endParaRPr lang="en-US"/>
        </a:p>
      </dgm:t>
    </dgm:pt>
    <dgm:pt modelId="{49BCA674-8DA2-42DF-949B-3D47812C8299}" type="sibTrans" cxnId="{0E45FB0F-1B82-4760-9ADF-FECD410D322E}">
      <dgm:prSet/>
      <dgm:spPr/>
      <dgm:t>
        <a:bodyPr/>
        <a:lstStyle/>
        <a:p>
          <a:endParaRPr lang="en-US"/>
        </a:p>
      </dgm:t>
    </dgm:pt>
    <dgm:pt modelId="{C2667AF2-DC41-4E41-9D6C-F664873F7782}" type="pres">
      <dgm:prSet presAssocID="{998FFC94-3872-4627-B2ED-49476B7DF9B8}" presName="composite" presStyleCnt="0">
        <dgm:presLayoutVars>
          <dgm:chMax val="1"/>
          <dgm:dir/>
          <dgm:resizeHandles val="exact"/>
        </dgm:presLayoutVars>
      </dgm:prSet>
      <dgm:spPr/>
    </dgm:pt>
    <dgm:pt modelId="{6D36B040-4994-4C53-9CAD-4B3A13A0241E}" type="pres">
      <dgm:prSet presAssocID="{998FFC94-3872-4627-B2ED-49476B7DF9B8}" presName="radial" presStyleCnt="0">
        <dgm:presLayoutVars>
          <dgm:animLvl val="ctr"/>
        </dgm:presLayoutVars>
      </dgm:prSet>
      <dgm:spPr/>
    </dgm:pt>
    <dgm:pt modelId="{41308604-2D42-4965-80ED-433A0DFA4140}" type="pres">
      <dgm:prSet presAssocID="{FA14E8D1-5DA4-4FDA-BBE3-C553DA1FBE30}" presName="centerShape" presStyleLbl="vennNode1" presStyleIdx="0" presStyleCnt="5"/>
      <dgm:spPr/>
    </dgm:pt>
    <dgm:pt modelId="{0E96D522-6F62-49F6-B9B1-5411006847E3}" type="pres">
      <dgm:prSet presAssocID="{DDE61F70-62E8-42C8-B984-5373E7A6EC42}" presName="node" presStyleLbl="vennNode1" presStyleIdx="1" presStyleCnt="5">
        <dgm:presLayoutVars>
          <dgm:bulletEnabled val="1"/>
        </dgm:presLayoutVars>
      </dgm:prSet>
      <dgm:spPr/>
    </dgm:pt>
    <dgm:pt modelId="{A98A8213-B004-4F5D-802C-3EC62A4FB912}" type="pres">
      <dgm:prSet presAssocID="{9B53D358-886D-4E9F-8AD7-66C418D54E45}" presName="node" presStyleLbl="vennNode1" presStyleIdx="2" presStyleCnt="5">
        <dgm:presLayoutVars>
          <dgm:bulletEnabled val="1"/>
        </dgm:presLayoutVars>
      </dgm:prSet>
      <dgm:spPr/>
    </dgm:pt>
    <dgm:pt modelId="{3FF9F779-B059-4375-A779-F679E6D472AD}" type="pres">
      <dgm:prSet presAssocID="{7E75856F-D31A-4A0F-AB50-A0F0E2BC5672}" presName="node" presStyleLbl="vennNode1" presStyleIdx="3" presStyleCnt="5">
        <dgm:presLayoutVars>
          <dgm:bulletEnabled val="1"/>
        </dgm:presLayoutVars>
      </dgm:prSet>
      <dgm:spPr/>
    </dgm:pt>
    <dgm:pt modelId="{450F2814-7FC0-4703-83BB-9F646EF45BA6}" type="pres">
      <dgm:prSet presAssocID="{DA1866CA-DAF2-4008-85D6-15F918643683}" presName="node" presStyleLbl="vennNode1" presStyleIdx="4" presStyleCnt="5" custScaleX="111597">
        <dgm:presLayoutVars>
          <dgm:bulletEnabled val="1"/>
        </dgm:presLayoutVars>
      </dgm:prSet>
      <dgm:spPr/>
    </dgm:pt>
  </dgm:ptLst>
  <dgm:cxnLst>
    <dgm:cxn modelId="{0E45FB0F-1B82-4760-9ADF-FECD410D322E}" srcId="{FA14E8D1-5DA4-4FDA-BBE3-C553DA1FBE30}" destId="{DA1866CA-DAF2-4008-85D6-15F918643683}" srcOrd="3" destOrd="0" parTransId="{EDA22533-94E5-47A9-BDF2-94AD9026D012}" sibTransId="{49BCA674-8DA2-42DF-949B-3D47812C8299}"/>
    <dgm:cxn modelId="{39908912-167A-4475-B437-5964691F98B7}" type="presOf" srcId="{998FFC94-3872-4627-B2ED-49476B7DF9B8}" destId="{C2667AF2-DC41-4E41-9D6C-F664873F7782}" srcOrd="0" destOrd="0" presId="urn:microsoft.com/office/officeart/2005/8/layout/radial3"/>
    <dgm:cxn modelId="{2C29D13E-19C5-4BC6-BEAD-1CB8F5712BFB}" type="presOf" srcId="{7E75856F-D31A-4A0F-AB50-A0F0E2BC5672}" destId="{3FF9F779-B059-4375-A779-F679E6D472AD}" srcOrd="0" destOrd="0" presId="urn:microsoft.com/office/officeart/2005/8/layout/radial3"/>
    <dgm:cxn modelId="{34201B5B-C3CC-45E5-8928-3D72CEDD03EE}" type="presOf" srcId="{9B53D358-886D-4E9F-8AD7-66C418D54E45}" destId="{A98A8213-B004-4F5D-802C-3EC62A4FB912}" srcOrd="0" destOrd="0" presId="urn:microsoft.com/office/officeart/2005/8/layout/radial3"/>
    <dgm:cxn modelId="{B9527F63-3886-4CBA-9A7D-90E5907F0C18}" srcId="{FA14E8D1-5DA4-4FDA-BBE3-C553DA1FBE30}" destId="{7E75856F-D31A-4A0F-AB50-A0F0E2BC5672}" srcOrd="2" destOrd="0" parTransId="{D69CA2DC-436C-449C-B3F5-BAB7CDAAF199}" sibTransId="{989738A1-EC7E-4B0E-ADCD-2BE71429A9B3}"/>
    <dgm:cxn modelId="{42BF9265-1E38-445A-8A8A-B8A456912FD7}" type="presOf" srcId="{DDE61F70-62E8-42C8-B984-5373E7A6EC42}" destId="{0E96D522-6F62-49F6-B9B1-5411006847E3}" srcOrd="0" destOrd="0" presId="urn:microsoft.com/office/officeart/2005/8/layout/radial3"/>
    <dgm:cxn modelId="{2DF3BC6B-E999-4507-AF6F-8D2F8E4CD847}" type="presOf" srcId="{DA1866CA-DAF2-4008-85D6-15F918643683}" destId="{450F2814-7FC0-4703-83BB-9F646EF45BA6}" srcOrd="0" destOrd="0" presId="urn:microsoft.com/office/officeart/2005/8/layout/radial3"/>
    <dgm:cxn modelId="{BF80E47F-7C38-4A88-94A7-535D030CE11A}" type="presOf" srcId="{FA14E8D1-5DA4-4FDA-BBE3-C553DA1FBE30}" destId="{41308604-2D42-4965-80ED-433A0DFA4140}" srcOrd="0" destOrd="0" presId="urn:microsoft.com/office/officeart/2005/8/layout/radial3"/>
    <dgm:cxn modelId="{45F98D8D-B926-4807-BDDF-0C5091751E45}" srcId="{FA14E8D1-5DA4-4FDA-BBE3-C553DA1FBE30}" destId="{9B53D358-886D-4E9F-8AD7-66C418D54E45}" srcOrd="1" destOrd="0" parTransId="{C20A39D5-8A76-407C-BAF7-3E16323C543F}" sibTransId="{D782DAD2-DF18-400A-A5B2-011332C2198E}"/>
    <dgm:cxn modelId="{AA21E1C0-400E-4576-A7CF-60656E81C5EC}" srcId="{FA14E8D1-5DA4-4FDA-BBE3-C553DA1FBE30}" destId="{DDE61F70-62E8-42C8-B984-5373E7A6EC42}" srcOrd="0" destOrd="0" parTransId="{65231787-2BC1-4586-B1A1-5D63A908C489}" sibTransId="{B880CAA4-0442-41CA-9529-A86ABADBCA59}"/>
    <dgm:cxn modelId="{57694FF6-6A0A-41E8-89B3-39E953D909A1}" srcId="{998FFC94-3872-4627-B2ED-49476B7DF9B8}" destId="{FA14E8D1-5DA4-4FDA-BBE3-C553DA1FBE30}" srcOrd="0" destOrd="0" parTransId="{7081E124-F6FD-4F07-AE4D-40F3B9AA4BB0}" sibTransId="{91784413-8F4D-43DB-A91D-EFDDD4BAC60D}"/>
    <dgm:cxn modelId="{AE395D17-D96D-4919-BF26-287C8581CAAA}" type="presParOf" srcId="{C2667AF2-DC41-4E41-9D6C-F664873F7782}" destId="{6D36B040-4994-4C53-9CAD-4B3A13A0241E}" srcOrd="0" destOrd="0" presId="urn:microsoft.com/office/officeart/2005/8/layout/radial3"/>
    <dgm:cxn modelId="{E52FDF9A-E6A2-43D0-9AE7-463B187CB3AC}" type="presParOf" srcId="{6D36B040-4994-4C53-9CAD-4B3A13A0241E}" destId="{41308604-2D42-4965-80ED-433A0DFA4140}" srcOrd="0" destOrd="0" presId="urn:microsoft.com/office/officeart/2005/8/layout/radial3"/>
    <dgm:cxn modelId="{4D6545D9-E937-486D-AA5D-80D7EC86D9C3}" type="presParOf" srcId="{6D36B040-4994-4C53-9CAD-4B3A13A0241E}" destId="{0E96D522-6F62-49F6-B9B1-5411006847E3}" srcOrd="1" destOrd="0" presId="urn:microsoft.com/office/officeart/2005/8/layout/radial3"/>
    <dgm:cxn modelId="{9947FC10-830A-4162-9A40-FCCF723FE01E}" type="presParOf" srcId="{6D36B040-4994-4C53-9CAD-4B3A13A0241E}" destId="{A98A8213-B004-4F5D-802C-3EC62A4FB912}" srcOrd="2" destOrd="0" presId="urn:microsoft.com/office/officeart/2005/8/layout/radial3"/>
    <dgm:cxn modelId="{E9186C16-1D26-4330-9007-2DD43A62E41B}" type="presParOf" srcId="{6D36B040-4994-4C53-9CAD-4B3A13A0241E}" destId="{3FF9F779-B059-4375-A779-F679E6D472AD}" srcOrd="3" destOrd="0" presId="urn:microsoft.com/office/officeart/2005/8/layout/radial3"/>
    <dgm:cxn modelId="{8A7A23F8-5380-47E3-8E87-3990E685A67C}" type="presParOf" srcId="{6D36B040-4994-4C53-9CAD-4B3A13A0241E}" destId="{450F2814-7FC0-4703-83BB-9F646EF45BA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F2111-00E3-404D-9A84-5BD6BE2D49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DF8C1A-0689-40FA-A261-A568D31EA55D}">
      <dgm:prSet phldrT="[Text]" custT="1"/>
      <dgm:spPr/>
      <dgm:t>
        <a:bodyPr/>
        <a:lstStyle/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بسترها و سازوکارهای محیطی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عادات و هنجارهای اجتماعی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باورها و اعتقادات 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آگاهی و آموزش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فرهنگ و رفتار فردی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سیاستهای ملی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دستگاههای دولتی</a:t>
          </a:r>
        </a:p>
        <a:p>
          <a:pPr rtl="1"/>
          <a:r>
            <a: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فعالیتهای بهداشتی</a:t>
          </a:r>
          <a:endParaRPr lang="en-US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3A183652-A1EF-45B3-822F-A61E205B13AA}" type="parTrans" cxnId="{4F2D5E7D-6611-4D86-9FB4-F0906159CEFF}">
      <dgm:prSet/>
      <dgm:spPr/>
      <dgm:t>
        <a:bodyPr/>
        <a:lstStyle/>
        <a:p>
          <a:endParaRPr lang="en-US"/>
        </a:p>
      </dgm:t>
    </dgm:pt>
    <dgm:pt modelId="{124777C9-2DAB-4881-A728-4842A11B2686}" type="sibTrans" cxnId="{4F2D5E7D-6611-4D86-9FB4-F0906159CEFF}">
      <dgm:prSet/>
      <dgm:spPr/>
      <dgm:t>
        <a:bodyPr/>
        <a:lstStyle/>
        <a:p>
          <a:endParaRPr lang="en-US"/>
        </a:p>
      </dgm:t>
    </dgm:pt>
    <dgm:pt modelId="{470554D2-370F-44D8-AA10-CADD992BC192}">
      <dgm:prSet phldrT="[Text]" custT="1"/>
      <dgm:spPr/>
      <dgm:t>
        <a:bodyPr/>
        <a:lstStyle/>
        <a:p>
          <a:r>
            <a:rPr lang="fa-IR" sz="2800" b="1" dirty="0">
              <a:solidFill>
                <a:srgbClr val="FF0000"/>
              </a:solidFill>
              <a:cs typeface="B Lotus" panose="00000400000000000000" pitchFamily="2" charset="-78"/>
            </a:rPr>
            <a:t>سبک زندگی سالم</a:t>
          </a:r>
          <a:endParaRPr lang="en-US" sz="2800" b="1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2586EC39-A5E2-4A5F-9172-D4E19483B40A}" type="parTrans" cxnId="{044E2AC0-1671-4C72-A3C4-8AC4EDF227CA}">
      <dgm:prSet/>
      <dgm:spPr/>
      <dgm:t>
        <a:bodyPr/>
        <a:lstStyle/>
        <a:p>
          <a:endParaRPr lang="en-US"/>
        </a:p>
      </dgm:t>
    </dgm:pt>
    <dgm:pt modelId="{A7A83399-23C0-48E3-86A9-0B3367F76C30}" type="sibTrans" cxnId="{044E2AC0-1671-4C72-A3C4-8AC4EDF227CA}">
      <dgm:prSet/>
      <dgm:spPr/>
      <dgm:t>
        <a:bodyPr/>
        <a:lstStyle/>
        <a:p>
          <a:endParaRPr lang="en-US"/>
        </a:p>
      </dgm:t>
    </dgm:pt>
    <dgm:pt modelId="{2104CDD6-539B-46C4-9EDF-B6E99946250F}">
      <dgm:prSet phldrT="[Text]" custT="1"/>
      <dgm:spPr/>
      <dgm:t>
        <a:bodyPr/>
        <a:lstStyle/>
        <a:p>
          <a:r>
            <a:rPr lang="fa-IR" sz="2800" b="1" dirty="0">
              <a:solidFill>
                <a:srgbClr val="FF0000"/>
              </a:solidFill>
              <a:cs typeface="B Lotus" panose="00000400000000000000" pitchFamily="2" charset="-78"/>
            </a:rPr>
            <a:t>سلامت فردی - اجتماعی</a:t>
          </a:r>
          <a:endParaRPr lang="en-US" sz="2800" b="1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3779509E-CA9C-4451-91A1-EE97EA28E0E8}" type="parTrans" cxnId="{86CEDD3E-5C5B-4817-83B3-A4B506676B41}">
      <dgm:prSet/>
      <dgm:spPr/>
      <dgm:t>
        <a:bodyPr/>
        <a:lstStyle/>
        <a:p>
          <a:endParaRPr lang="en-US"/>
        </a:p>
      </dgm:t>
    </dgm:pt>
    <dgm:pt modelId="{E4FCC5AC-A234-4230-B324-CF00E5F7396F}" type="sibTrans" cxnId="{86CEDD3E-5C5B-4817-83B3-A4B506676B41}">
      <dgm:prSet/>
      <dgm:spPr/>
      <dgm:t>
        <a:bodyPr/>
        <a:lstStyle/>
        <a:p>
          <a:endParaRPr lang="en-US"/>
        </a:p>
      </dgm:t>
    </dgm:pt>
    <dgm:pt modelId="{D4CE0450-D3D0-449B-B5A9-56FB3F989F38}" type="pres">
      <dgm:prSet presAssocID="{E10F2111-00E3-404D-9A84-5BD6BE2D4940}" presName="Name0" presStyleCnt="0">
        <dgm:presLayoutVars>
          <dgm:dir/>
          <dgm:resizeHandles val="exact"/>
        </dgm:presLayoutVars>
      </dgm:prSet>
      <dgm:spPr/>
    </dgm:pt>
    <dgm:pt modelId="{44D82EFB-C360-4381-A83E-841D4B909A20}" type="pres">
      <dgm:prSet presAssocID="{9CDF8C1A-0689-40FA-A261-A568D31EA55D}" presName="node" presStyleLbl="node1" presStyleIdx="0" presStyleCnt="3" custScaleX="119478" custScaleY="272047">
        <dgm:presLayoutVars>
          <dgm:bulletEnabled val="1"/>
        </dgm:presLayoutVars>
      </dgm:prSet>
      <dgm:spPr/>
    </dgm:pt>
    <dgm:pt modelId="{FEED4A20-786C-4661-A511-BA935C47AB6C}" type="pres">
      <dgm:prSet presAssocID="{124777C9-2DAB-4881-A728-4842A11B2686}" presName="sibTrans" presStyleLbl="sibTrans2D1" presStyleIdx="0" presStyleCnt="2"/>
      <dgm:spPr/>
    </dgm:pt>
    <dgm:pt modelId="{0ADBE46C-D1EE-441D-B80E-77C3815B73FC}" type="pres">
      <dgm:prSet presAssocID="{124777C9-2DAB-4881-A728-4842A11B2686}" presName="connectorText" presStyleLbl="sibTrans2D1" presStyleIdx="0" presStyleCnt="2"/>
      <dgm:spPr/>
    </dgm:pt>
    <dgm:pt modelId="{FF06CD09-DB1F-4551-A51E-2E68094161EA}" type="pres">
      <dgm:prSet presAssocID="{470554D2-370F-44D8-AA10-CADD992BC192}" presName="node" presStyleLbl="node1" presStyleIdx="1" presStyleCnt="3">
        <dgm:presLayoutVars>
          <dgm:bulletEnabled val="1"/>
        </dgm:presLayoutVars>
      </dgm:prSet>
      <dgm:spPr/>
    </dgm:pt>
    <dgm:pt modelId="{A25AC50F-8ADA-4FA3-BECD-D698E3109386}" type="pres">
      <dgm:prSet presAssocID="{A7A83399-23C0-48E3-86A9-0B3367F76C30}" presName="sibTrans" presStyleLbl="sibTrans2D1" presStyleIdx="1" presStyleCnt="2"/>
      <dgm:spPr/>
    </dgm:pt>
    <dgm:pt modelId="{9C9FE20C-F35E-4B6C-B92C-3093BC63EA8E}" type="pres">
      <dgm:prSet presAssocID="{A7A83399-23C0-48E3-86A9-0B3367F76C30}" presName="connectorText" presStyleLbl="sibTrans2D1" presStyleIdx="1" presStyleCnt="2"/>
      <dgm:spPr/>
    </dgm:pt>
    <dgm:pt modelId="{14E6885A-4A39-42AD-BBD6-8DF54B504F57}" type="pres">
      <dgm:prSet presAssocID="{2104CDD6-539B-46C4-9EDF-B6E99946250F}" presName="node" presStyleLbl="node1" presStyleIdx="2" presStyleCnt="3">
        <dgm:presLayoutVars>
          <dgm:bulletEnabled val="1"/>
        </dgm:presLayoutVars>
      </dgm:prSet>
      <dgm:spPr/>
    </dgm:pt>
  </dgm:ptLst>
  <dgm:cxnLst>
    <dgm:cxn modelId="{B6023D2B-EE4A-49B2-B36F-5285F6683F8E}" type="presOf" srcId="{9CDF8C1A-0689-40FA-A261-A568D31EA55D}" destId="{44D82EFB-C360-4381-A83E-841D4B909A20}" srcOrd="0" destOrd="0" presId="urn:microsoft.com/office/officeart/2005/8/layout/process1"/>
    <dgm:cxn modelId="{3109C93D-7511-4722-ABEC-0330E554046D}" type="presOf" srcId="{2104CDD6-539B-46C4-9EDF-B6E99946250F}" destId="{14E6885A-4A39-42AD-BBD6-8DF54B504F57}" srcOrd="0" destOrd="0" presId="urn:microsoft.com/office/officeart/2005/8/layout/process1"/>
    <dgm:cxn modelId="{86CEDD3E-5C5B-4817-83B3-A4B506676B41}" srcId="{E10F2111-00E3-404D-9A84-5BD6BE2D4940}" destId="{2104CDD6-539B-46C4-9EDF-B6E99946250F}" srcOrd="2" destOrd="0" parTransId="{3779509E-CA9C-4451-91A1-EE97EA28E0E8}" sibTransId="{E4FCC5AC-A234-4230-B324-CF00E5F7396F}"/>
    <dgm:cxn modelId="{BD2FA973-8A8D-49A1-9D24-580CD506F3A8}" type="presOf" srcId="{E10F2111-00E3-404D-9A84-5BD6BE2D4940}" destId="{D4CE0450-D3D0-449B-B5A9-56FB3F989F38}" srcOrd="0" destOrd="0" presId="urn:microsoft.com/office/officeart/2005/8/layout/process1"/>
    <dgm:cxn modelId="{4F2D5E7D-6611-4D86-9FB4-F0906159CEFF}" srcId="{E10F2111-00E3-404D-9A84-5BD6BE2D4940}" destId="{9CDF8C1A-0689-40FA-A261-A568D31EA55D}" srcOrd="0" destOrd="0" parTransId="{3A183652-A1EF-45B3-822F-A61E205B13AA}" sibTransId="{124777C9-2DAB-4881-A728-4842A11B2686}"/>
    <dgm:cxn modelId="{67F1768B-EE0E-441C-9C69-4CDC0F5C0517}" type="presOf" srcId="{A7A83399-23C0-48E3-86A9-0B3367F76C30}" destId="{9C9FE20C-F35E-4B6C-B92C-3093BC63EA8E}" srcOrd="1" destOrd="0" presId="urn:microsoft.com/office/officeart/2005/8/layout/process1"/>
    <dgm:cxn modelId="{66D8D8B4-A872-45C0-A3C1-9B95610BBEA0}" type="presOf" srcId="{124777C9-2DAB-4881-A728-4842A11B2686}" destId="{FEED4A20-786C-4661-A511-BA935C47AB6C}" srcOrd="0" destOrd="0" presId="urn:microsoft.com/office/officeart/2005/8/layout/process1"/>
    <dgm:cxn modelId="{2CC94CBF-FCEA-4B1C-8015-974F42199F73}" type="presOf" srcId="{124777C9-2DAB-4881-A728-4842A11B2686}" destId="{0ADBE46C-D1EE-441D-B80E-77C3815B73FC}" srcOrd="1" destOrd="0" presId="urn:microsoft.com/office/officeart/2005/8/layout/process1"/>
    <dgm:cxn modelId="{044E2AC0-1671-4C72-A3C4-8AC4EDF227CA}" srcId="{E10F2111-00E3-404D-9A84-5BD6BE2D4940}" destId="{470554D2-370F-44D8-AA10-CADD992BC192}" srcOrd="1" destOrd="0" parTransId="{2586EC39-A5E2-4A5F-9172-D4E19483B40A}" sibTransId="{A7A83399-23C0-48E3-86A9-0B3367F76C30}"/>
    <dgm:cxn modelId="{8B8F09C7-54D1-4640-B49F-15D0A22DAB9D}" type="presOf" srcId="{A7A83399-23C0-48E3-86A9-0B3367F76C30}" destId="{A25AC50F-8ADA-4FA3-BECD-D698E3109386}" srcOrd="0" destOrd="0" presId="urn:microsoft.com/office/officeart/2005/8/layout/process1"/>
    <dgm:cxn modelId="{035B60EF-5DE7-4E9E-BAFF-E7900E76858B}" type="presOf" srcId="{470554D2-370F-44D8-AA10-CADD992BC192}" destId="{FF06CD09-DB1F-4551-A51E-2E68094161EA}" srcOrd="0" destOrd="0" presId="urn:microsoft.com/office/officeart/2005/8/layout/process1"/>
    <dgm:cxn modelId="{0D66EB2C-252A-4D2C-B72F-4F44BE3E66FD}" type="presParOf" srcId="{D4CE0450-D3D0-449B-B5A9-56FB3F989F38}" destId="{44D82EFB-C360-4381-A83E-841D4B909A20}" srcOrd="0" destOrd="0" presId="urn:microsoft.com/office/officeart/2005/8/layout/process1"/>
    <dgm:cxn modelId="{6DC5B610-E4C9-4F80-8760-B9B292F913DD}" type="presParOf" srcId="{D4CE0450-D3D0-449B-B5A9-56FB3F989F38}" destId="{FEED4A20-786C-4661-A511-BA935C47AB6C}" srcOrd="1" destOrd="0" presId="urn:microsoft.com/office/officeart/2005/8/layout/process1"/>
    <dgm:cxn modelId="{D839C79C-5019-4619-BD68-6E5DA491F6CF}" type="presParOf" srcId="{FEED4A20-786C-4661-A511-BA935C47AB6C}" destId="{0ADBE46C-D1EE-441D-B80E-77C3815B73FC}" srcOrd="0" destOrd="0" presId="urn:microsoft.com/office/officeart/2005/8/layout/process1"/>
    <dgm:cxn modelId="{1ADDC1E4-8D7C-47D2-A482-558ACA5A3C2F}" type="presParOf" srcId="{D4CE0450-D3D0-449B-B5A9-56FB3F989F38}" destId="{FF06CD09-DB1F-4551-A51E-2E68094161EA}" srcOrd="2" destOrd="0" presId="urn:microsoft.com/office/officeart/2005/8/layout/process1"/>
    <dgm:cxn modelId="{D0A9CC3A-B69D-4ECA-8A00-3D561A4DDC73}" type="presParOf" srcId="{D4CE0450-D3D0-449B-B5A9-56FB3F989F38}" destId="{A25AC50F-8ADA-4FA3-BECD-D698E3109386}" srcOrd="3" destOrd="0" presId="urn:microsoft.com/office/officeart/2005/8/layout/process1"/>
    <dgm:cxn modelId="{08464865-A883-4AFC-8123-EB9D4E2D785E}" type="presParOf" srcId="{A25AC50F-8ADA-4FA3-BECD-D698E3109386}" destId="{9C9FE20C-F35E-4B6C-B92C-3093BC63EA8E}" srcOrd="0" destOrd="0" presId="urn:microsoft.com/office/officeart/2005/8/layout/process1"/>
    <dgm:cxn modelId="{BEB55588-1602-47A4-A5EB-043961E4B8AC}" type="presParOf" srcId="{D4CE0450-D3D0-449B-B5A9-56FB3F989F38}" destId="{14E6885A-4A39-42AD-BBD6-8DF54B504F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08604-2D42-4965-80ED-433A0DFA4140}">
      <dsp:nvSpPr>
        <dsp:cNvPr id="0" name=""/>
        <dsp:cNvSpPr/>
      </dsp:nvSpPr>
      <dsp:spPr>
        <a:xfrm>
          <a:off x="3854449" y="1160272"/>
          <a:ext cx="2890503" cy="289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6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ابعاد سلامتی</a:t>
          </a:r>
          <a:endParaRPr lang="en-US" sz="4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4277753" y="1583576"/>
        <a:ext cx="2043895" cy="2043895"/>
      </dsp:txXfrm>
    </dsp:sp>
    <dsp:sp modelId="{0E96D522-6F62-49F6-B9B1-5411006847E3}">
      <dsp:nvSpPr>
        <dsp:cNvPr id="0" name=""/>
        <dsp:cNvSpPr/>
      </dsp:nvSpPr>
      <dsp:spPr>
        <a:xfrm>
          <a:off x="4577075" y="515"/>
          <a:ext cx="1445251" cy="1445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جسمی</a:t>
          </a:r>
          <a:endParaRPr lang="en-US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4788727" y="212167"/>
        <a:ext cx="1021947" cy="1021947"/>
      </dsp:txXfrm>
    </dsp:sp>
    <dsp:sp modelId="{A98A8213-B004-4F5D-802C-3EC62A4FB912}">
      <dsp:nvSpPr>
        <dsp:cNvPr id="0" name=""/>
        <dsp:cNvSpPr/>
      </dsp:nvSpPr>
      <dsp:spPr>
        <a:xfrm>
          <a:off x="6459457" y="1882898"/>
          <a:ext cx="1445251" cy="1445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روانی</a:t>
          </a:r>
          <a:endParaRPr lang="en-US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6671109" y="2094550"/>
        <a:ext cx="1021947" cy="1021947"/>
      </dsp:txXfrm>
    </dsp:sp>
    <dsp:sp modelId="{3FF9F779-B059-4375-A779-F679E6D472AD}">
      <dsp:nvSpPr>
        <dsp:cNvPr id="0" name=""/>
        <dsp:cNvSpPr/>
      </dsp:nvSpPr>
      <dsp:spPr>
        <a:xfrm>
          <a:off x="4577075" y="3765280"/>
          <a:ext cx="1445251" cy="1445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معنوی</a:t>
          </a:r>
          <a:endParaRPr 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4788727" y="3976932"/>
        <a:ext cx="1021947" cy="1021947"/>
      </dsp:txXfrm>
    </dsp:sp>
    <dsp:sp modelId="{450F2814-7FC0-4703-83BB-9F646EF45BA6}">
      <dsp:nvSpPr>
        <dsp:cNvPr id="0" name=""/>
        <dsp:cNvSpPr/>
      </dsp:nvSpPr>
      <dsp:spPr>
        <a:xfrm>
          <a:off x="2610890" y="1882898"/>
          <a:ext cx="1612857" cy="1445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اجتماعی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2847087" y="2094550"/>
        <a:ext cx="1140463" cy="102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2EFB-C360-4381-A83E-841D4B909A20}">
      <dsp:nvSpPr>
        <dsp:cNvPr id="0" name=""/>
        <dsp:cNvSpPr/>
      </dsp:nvSpPr>
      <dsp:spPr>
        <a:xfrm>
          <a:off x="10615" y="0"/>
          <a:ext cx="2778210" cy="4896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بسترها و سازوکارهای محیطی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عادات و هنجارهای اجتماعی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باورها و اعتقادات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آگاهی و آموزش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فرهنگ و رفتار فردی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سیاستهای ملی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دستگاههای دولتی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rPr>
            <a:t>فعالیتهای بهداشتی</a:t>
          </a:r>
          <a:endParaRPr lang="en-US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91986" y="81371"/>
        <a:ext cx="2615468" cy="4733600"/>
      </dsp:txXfrm>
    </dsp:sp>
    <dsp:sp modelId="{FEED4A20-786C-4661-A511-BA935C47AB6C}">
      <dsp:nvSpPr>
        <dsp:cNvPr id="0" name=""/>
        <dsp:cNvSpPr/>
      </dsp:nvSpPr>
      <dsp:spPr>
        <a:xfrm>
          <a:off x="3021354" y="2159834"/>
          <a:ext cx="492961" cy="576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021354" y="2275168"/>
        <a:ext cx="345073" cy="346004"/>
      </dsp:txXfrm>
    </dsp:sp>
    <dsp:sp modelId="{FF06CD09-DB1F-4551-A51E-2E68094161EA}">
      <dsp:nvSpPr>
        <dsp:cNvPr id="0" name=""/>
        <dsp:cNvSpPr/>
      </dsp:nvSpPr>
      <dsp:spPr>
        <a:xfrm>
          <a:off x="3718941" y="1548263"/>
          <a:ext cx="2325290" cy="1799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FF0000"/>
              </a:solidFill>
              <a:cs typeface="B Lotus" panose="00000400000000000000" pitchFamily="2" charset="-78"/>
            </a:rPr>
            <a:t>سبک زندگی سالم</a:t>
          </a:r>
          <a:endParaRPr lang="en-US" sz="2800" b="1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>
        <a:off x="3771656" y="1600978"/>
        <a:ext cx="2219860" cy="1694384"/>
      </dsp:txXfrm>
    </dsp:sp>
    <dsp:sp modelId="{A25AC50F-8ADA-4FA3-BECD-D698E3109386}">
      <dsp:nvSpPr>
        <dsp:cNvPr id="0" name=""/>
        <dsp:cNvSpPr/>
      </dsp:nvSpPr>
      <dsp:spPr>
        <a:xfrm>
          <a:off x="6276761" y="2159834"/>
          <a:ext cx="492961" cy="576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276761" y="2275168"/>
        <a:ext cx="345073" cy="346004"/>
      </dsp:txXfrm>
    </dsp:sp>
    <dsp:sp modelId="{14E6885A-4A39-42AD-BBD6-8DF54B504F57}">
      <dsp:nvSpPr>
        <dsp:cNvPr id="0" name=""/>
        <dsp:cNvSpPr/>
      </dsp:nvSpPr>
      <dsp:spPr>
        <a:xfrm>
          <a:off x="6974348" y="1548263"/>
          <a:ext cx="2325290" cy="1799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rgbClr val="FF0000"/>
              </a:solidFill>
              <a:cs typeface="B Lotus" panose="00000400000000000000" pitchFamily="2" charset="-78"/>
            </a:rPr>
            <a:t>سلامت فردی - اجتماعی</a:t>
          </a:r>
          <a:endParaRPr lang="en-US" sz="2800" b="1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>
        <a:off x="7027063" y="1600978"/>
        <a:ext cx="2219860" cy="169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456B-63A8-41CC-A703-5F6979037A1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2F87-9405-4DC9-B777-017DB700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743-2955-4EF7-ABEF-8007D6678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32F87-9405-4DC9-B777-017DB70013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ECA-5511-4020-8722-A9BFCAFAB4A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5D1E-6AD2-409B-9D9D-0FC72FBAE6C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6345-893A-40E6-8748-9B5762BB68B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DD0-8CDA-417D-A332-7C6CCA6F8CA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E054-6306-4D78-AEAC-C4E843B5F39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0119-2F99-4A3B-B034-46E9B6A935E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344F-FED4-4C75-BD2A-4F7F963F840D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CCFD-206D-45F3-AC62-41D75E13B412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2FF-FB12-4B75-9CB9-B8A462053DE1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851F-81F7-435A-854B-FFAF0F6CBFC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29C7-683A-4CB5-BE89-01E28BCBB66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E809-7375-4366-84E0-B872E922330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babapour - psychology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948-5F23-43C7-BB8E-7913A8E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3%D9%88%DA%AF%D9%86%D8%AF%D9%86%D8%A7%D9%85%D9%87_%D8%A8%D9%82%D8%B1%D8%A7%D8%B7" TargetMode="External"/><Relationship Id="rId2" Type="http://schemas.openxmlformats.org/officeDocument/2006/relationships/hyperlink" Target="https://fa.wikipedia.org/wiki/%D8%AD%D8%B1%D9%81%D9%87%E2%80%8C%D8%A7%DB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.wikipedia.org/wiki/%D9%BE%D8%B2%D8%B4%DA%A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7025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863A8A1-B1B3-49BA-8DF2-BCA66D3E96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16813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آثار فساد اداری و رفتارهای غیر اخلاقی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1" y="1313646"/>
            <a:ext cx="9813701" cy="5151548"/>
          </a:xfrm>
        </p:spPr>
        <p:txBody>
          <a:bodyPr>
            <a:noAutofit/>
          </a:bodyPr>
          <a:lstStyle/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كاهش بهره وري بهينه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كاهش كيفيت كار و كيفيت حيات شغلي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كاهش احساس تعهد به سازمان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كاهش مديريت اثربخش</a:t>
            </a:r>
            <a:endParaRPr lang="en-US" b="1" dirty="0">
              <a:cs typeface="B Lotus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كاهش مديريت زمان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افزايش فرسودگي شغلي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افزايش ترور شخصيت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b="1" dirty="0">
                <a:cs typeface="B Lotus" pitchFamily="2" charset="-78"/>
              </a:rPr>
              <a:t>افزايش</a:t>
            </a:r>
            <a:r>
              <a:rPr lang="en-US" b="1" dirty="0">
                <a:cs typeface="B Lotus" pitchFamily="2" charset="-78"/>
              </a:rPr>
              <a:t> </a:t>
            </a:r>
            <a:r>
              <a:rPr lang="fa-IR" b="1" dirty="0">
                <a:cs typeface="B Lotus" pitchFamily="2" charset="-78"/>
              </a:rPr>
              <a:t>شايعه</a:t>
            </a:r>
          </a:p>
          <a:p>
            <a:pPr algn="just" rtl="1">
              <a:defRPr/>
            </a:pPr>
            <a:r>
              <a:rPr lang="fa-IR" b="1" dirty="0">
                <a:cs typeface="B Lotus" pitchFamily="2" charset="-78"/>
              </a:rPr>
              <a:t>افزایش عوامل خطر</a:t>
            </a:r>
          </a:p>
          <a:p>
            <a:pPr algn="just" rtl="1">
              <a:defRPr/>
            </a:pPr>
            <a:r>
              <a:rPr lang="fa-IR" b="1" dirty="0">
                <a:cs typeface="B Lotus" pitchFamily="2" charset="-78"/>
              </a:rPr>
              <a:t>کاهش عوامل بازدارنده</a:t>
            </a:r>
            <a:endParaRPr lang="en-US" b="1" dirty="0">
              <a:cs typeface="B Lotus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endParaRPr lang="en-US" b="1" dirty="0">
              <a:cs typeface="B Lotus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10 فرمان اخلاق حرفه ای در محل کار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254580"/>
          </a:xfrm>
        </p:spPr>
        <p:txBody>
          <a:bodyPr/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همیشه به دنبال بهترین باشید (ارائه کیفیتی فراتر از استانداردهای موجود)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قابل اعتماد باشید (به انجام رساندن وظیفه ای که به شما محول شده است)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مودب و محترم باشید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مسئولیت پذیر باشید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صادق، صریح و شفاف باشید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شایسته باشید و پیوسته شایستگی خود را ارتقا دهید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همیشه اخلاق مدار باشید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شریف باشید و امانت دارانه عمل کنید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به اصل محرمانه بودن احترام بگذارید</a:t>
            </a: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الگوی خوبی باشید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4800" b="1" dirty="0">
                <a:solidFill>
                  <a:srgbClr val="7030A0"/>
                </a:solidFill>
                <a:cs typeface="B Lotus" panose="00000400000000000000" pitchFamily="2" charset="-78"/>
              </a:rPr>
              <a:t>رعایت اخلاق حرفه ای در زندگی و محیط کار سرانجام تبدیل به سبک زندگی سالم فرد می شود.</a:t>
            </a:r>
            <a:endParaRPr lang="en-US" sz="4800" b="1" dirty="0">
              <a:solidFill>
                <a:srgbClr val="7030A0"/>
              </a:solidFill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تعریف سبک زندگی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tx2"/>
                </a:solidFill>
                <a:cs typeface="B Lotus" panose="00000400000000000000" pitchFamily="2" charset="-78"/>
              </a:rPr>
              <a:t> سبک زندگی عبارت است از علائق، عقاید، رفتارها، و جهت گیری های رفتاری شخص، گروه یا فرهنگ.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rgbClr val="7030A0"/>
                </a:solidFill>
                <a:cs typeface="B Lotus" panose="00000400000000000000" pitchFamily="2" charset="-78"/>
              </a:rPr>
              <a:t>سبک‌های زندگی، الگوهایی از انتخابهای رفتاری از میان گزینه های مختلف هستند که بر اساس شرایط اقتصادی – اجتماعی و سهولتی که برای انسانها دارند، شکل می‌گیرند.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tx2"/>
                </a:solidFill>
                <a:cs typeface="B Lotus" panose="00000400000000000000" pitchFamily="2" charset="-78"/>
              </a:rPr>
              <a:t> </a:t>
            </a:r>
            <a:r>
              <a:rPr lang="fa-IR" sz="3600" b="1" dirty="0">
                <a:solidFill>
                  <a:srgbClr val="0070C0"/>
                </a:solidFill>
                <a:cs typeface="B Lotus" panose="00000400000000000000" pitchFamily="2" charset="-78"/>
              </a:rPr>
              <a:t>سبک زندگی ترکیبی از عوامل ملموس و ناملموس است. </a:t>
            </a: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>عوامل ملموس </a:t>
            </a:r>
            <a:r>
              <a:rPr lang="fa-IR" sz="3600" b="1" dirty="0">
                <a:solidFill>
                  <a:schemeClr val="tx2"/>
                </a:solidFill>
                <a:cs typeface="B Lotus" panose="00000400000000000000" pitchFamily="2" charset="-78"/>
              </a:rPr>
              <a:t>مانند متغیرهای دموگرافیک مثل شغل، درآمد، وضعیت مسکن، موقعیت اجتماعی، ... و </a:t>
            </a: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Lotus" panose="00000400000000000000" pitchFamily="2" charset="-78"/>
              </a:rPr>
              <a:t>عوامل ناملموس </a:t>
            </a:r>
            <a:r>
              <a:rPr lang="fa-IR" sz="3600" b="1" dirty="0">
                <a:solidFill>
                  <a:schemeClr val="tx2"/>
                </a:solidFill>
                <a:cs typeface="B Lotus" panose="00000400000000000000" pitchFamily="2" charset="-78"/>
              </a:rPr>
              <a:t>در ارتباط با جنبه های عمدتاً روانشناختی و اجتماعی فرد است مانند ارزشها، ترجیحات، اهداف، ...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Lotus" panose="00000400000000000000" pitchFamily="2" charset="-78"/>
              </a:rPr>
              <a:t>عوامل مثبت مرتبط با سبک زندگی</a:t>
            </a:r>
            <a:endParaRPr lang="en-US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7030A0"/>
                </a:solidFill>
                <a:cs typeface="B Lotus" panose="00000400000000000000" pitchFamily="2" charset="-78"/>
              </a:rPr>
              <a:t>الف - عوامل فردي: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حس توان مندي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مهارت هاي بین فردي موثر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مهارت حل مساله منطقی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مهارت مقابله سالم و موثر با مشکلات زندگی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خوش بینی و امید به آینده و وجود حس هدفمندي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وجود وابستگی هاي مذهبی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7030A0"/>
                </a:solidFill>
                <a:cs typeface="B Lotus" panose="00000400000000000000" pitchFamily="2" charset="-78"/>
              </a:rPr>
              <a:t>ب - عوامل خانوادگی: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حس مسئولیت نسبت به خانواده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روابط خانوادگی گرم و مثبت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برخورداري از حمایت خانوادگی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7030A0"/>
                </a:solidFill>
                <a:cs typeface="B Lotus" panose="00000400000000000000" pitchFamily="2" charset="-78"/>
              </a:rPr>
              <a:t>ج- عوامل اجتماعی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وجود شبکه حمایت اجتماعی قوي (دوستان ، همکاران و ...)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مشارکت در اجتماع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زندگی اجتماعی رضایت بخش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محیط کاري حمایتی و رضایت بخش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دسترسی به خدمات بهداشت روانی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بیماری های مرتبط با سبک زندگی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0"/>
            <a:ext cx="10515600" cy="499118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چاقی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دیابت نوع 2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بیماری قلبی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افزایش فشار خون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سرطان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سکته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سیروز کبدی</a:t>
            </a: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افسردگی</a:t>
            </a: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اضطراب</a:t>
            </a: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Lotus" panose="00000400000000000000" pitchFamily="2" charset="-78"/>
              </a:rPr>
              <a:t>اختلال خواب</a:t>
            </a:r>
            <a:endParaRPr lang="en-US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Lotus" panose="00000400000000000000" pitchFamily="2" charset="-78"/>
              </a:rPr>
              <a:t>چرخ زندگی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1E9-9401-4DC2-AD8B-8DEC1486A6F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 descr="Wheel of Life Exampl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99" y="1105437"/>
            <a:ext cx="673457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7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74705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1E9-9401-4DC2-AD8B-8DEC1486A6F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 descr="Wheel of Life Templat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1" y="1143000"/>
            <a:ext cx="6476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9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2052" name="Picture 3" descr="D:\shirin\فایل های word\besm\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0739"/>
            <a:ext cx="9242738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9724" y="381000"/>
            <a:ext cx="183255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fa-IR" kern="10" dirty="0">
                <a:ln w="12700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latin typeface="Arial"/>
                <a:cs typeface="Arial" charset="0"/>
              </a:rPr>
              <a:t>بسم الله الرحمن الرحیم</a:t>
            </a:r>
            <a:endParaRPr lang="en-US" kern="10" dirty="0">
              <a:ln w="12700">
                <a:noFill/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999999"/>
                </a:prstShdw>
              </a:effectLst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0343-B15F-45BB-A41E-1BD03652BE8D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729"/>
          </a:xfrm>
        </p:spPr>
        <p:txBody>
          <a:bodyPr>
            <a:normAutofit fontScale="90000"/>
          </a:bodyPr>
          <a:lstStyle/>
          <a:p>
            <a:pPr algn="ctr" rtl="1"/>
            <a:endParaRPr lang="en-US" sz="6600" b="1" dirty="0">
              <a:solidFill>
                <a:srgbClr val="7030A0"/>
              </a:solidFill>
              <a:cs typeface="B Lotus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DB92-749D-46E4-9162-8FF5D29415C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76300"/>
              </p:ext>
            </p:extLst>
          </p:nvPr>
        </p:nvGraphicFramePr>
        <p:xfrm>
          <a:off x="838200" y="965915"/>
          <a:ext cx="10515600" cy="521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5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76" y="480812"/>
            <a:ext cx="8596668" cy="900545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>
                <a:solidFill>
                  <a:srgbClr val="FF0000"/>
                </a:solidFill>
                <a:cs typeface="B Lotus" panose="00000400000000000000" pitchFamily="2" charset="-78"/>
              </a:rPr>
              <a:t>دامنه عوامل تأثیرگذار بر سبک زندگی و سلامت</a:t>
            </a:r>
            <a:endParaRPr lang="en-US" sz="4000" b="1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7091" y="1510146"/>
          <a:ext cx="9310254" cy="48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DB92-749D-46E4-9162-8FF5D29415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76466" cy="789709"/>
          </a:xfrm>
        </p:spPr>
        <p:txBody>
          <a:bodyPr>
            <a:norm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cs typeface="B Lotus" panose="00000400000000000000" pitchFamily="2" charset="-78"/>
              </a:rPr>
              <a:t>چالش های ترویج سبک زندگی سالم</a:t>
            </a:r>
            <a:endParaRPr lang="en-US" sz="4400" b="1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0145"/>
            <a:ext cx="10965167" cy="5001491"/>
          </a:xfrm>
        </p:spPr>
        <p:txBody>
          <a:bodyPr>
            <a:normAutofit/>
          </a:bodyPr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داشتن آگاهی به تنهایی منجر به تغییر رفتار نمی شود.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استراتژیهای کوتاه مدت تأثیر محدودی دارد.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بسیج اجتماعی تأثیر تعیین کننده ای روی سبک زندگی دارد.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رسانه ها و افراد کلیدی نقش مؤثرتری دارند.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بکارگیری پیام های مؤثر، ضروری است.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اختصاص بودجه مناسب برای ترویج سبک زندگی سالم از اهمیت خاصی برخوردار است.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کاهش چالش های زندگی روزمره بویژه برای اقشار آسیب پذیر باید در اولویت باشد.</a:t>
            </a:r>
            <a:endParaRPr lang="en-US" sz="2800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DB92-749D-46E4-9162-8FF5D29415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0946"/>
            <a:ext cx="8596668" cy="845127"/>
          </a:xfrm>
        </p:spPr>
        <p:txBody>
          <a:bodyPr>
            <a:normAutofit/>
          </a:bodyPr>
          <a:lstStyle/>
          <a:p>
            <a:pPr algn="ctr" rtl="1"/>
            <a:r>
              <a:rPr lang="fa-IR" sz="4000" b="1" dirty="0">
                <a:solidFill>
                  <a:srgbClr val="FF0000"/>
                </a:solidFill>
                <a:cs typeface="B Lotus" panose="00000400000000000000" pitchFamily="2" charset="-78"/>
              </a:rPr>
              <a:t>وظیفه ما چیست؟</a:t>
            </a:r>
            <a:endParaRPr lang="en-US" sz="4000" b="1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6073"/>
            <a:ext cx="8596668" cy="5486400"/>
          </a:xfrm>
        </p:spPr>
        <p:txBody>
          <a:bodyPr>
            <a:noAutofit/>
          </a:bodyPr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به عنوان  یک ...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مسئول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سیاستگذار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شهروند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معلم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مدیر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محقق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پدر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مادر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Lotus" panose="00000400000000000000" pitchFamily="2" charset="-78"/>
              </a:rPr>
              <a:t>......</a:t>
            </a:r>
            <a:endParaRPr lang="en-US" sz="2800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DB92-749D-46E4-9162-8FF5D29415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70268"/>
            <a:ext cx="8229600" cy="801709"/>
          </a:xfrm>
        </p:spPr>
        <p:txBody>
          <a:bodyPr>
            <a:noAutofit/>
          </a:bodyPr>
          <a:lstStyle/>
          <a:p>
            <a:pPr algn="ctr" rtl="1"/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anose="00000400000000000000" pitchFamily="2" charset="-78"/>
              </a:rPr>
            </a:br>
            <a:r>
              <a:rPr lang="fa-I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anose="00000400000000000000" pitchFamily="2" charset="-78"/>
              </a:rPr>
              <a:t>مدل</a:t>
            </a:r>
            <a:r>
              <a:rPr lang="fa-I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Positive Emotion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Engagement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Positive Relationships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Meaning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Accomplishment/Achievement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1E9-9401-4DC2-AD8B-8DEC1486A6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5457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آسیب شناسی سبک زندگی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58"/>
            <a:ext cx="12192000" cy="61625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6CCA-3ABE-41BE-8FFE-7698983CE5AD}" type="slidenum">
              <a:rPr lang="en-US" smtClean="0"/>
              <a:t>26</a:t>
            </a:fld>
            <a:endParaRPr lang="en-US"/>
          </a:p>
        </p:txBody>
      </p:sp>
      <p:pic>
        <p:nvPicPr>
          <p:cNvPr id="7" name="Content Placeholder 4" descr="LAK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93183"/>
            <a:ext cx="12192000" cy="70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اخلاق حرفه ای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Lotus" panose="00000400000000000000" pitchFamily="2" charset="-78"/>
              </a:rPr>
              <a:t>تعریف</a:t>
            </a:r>
            <a:endParaRPr lang="en-US" b="1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>
                <a:cs typeface="B Lotus" panose="00000400000000000000" pitchFamily="2" charset="-78"/>
              </a:rPr>
              <a:t>اخلاق حرفه‌ای دربرگیرنده اصول، وظایف و استانداردهای رفتار فردی و سازمانی مورد انتظار از </a:t>
            </a:r>
            <a:r>
              <a:rPr lang="fa-IR" b="1" dirty="0">
                <a:cs typeface="B Lotus" panose="00000400000000000000" pitchFamily="2" charset="-78"/>
                <a:hlinkClick r:id="rId2" tooltip="حرفه‌ای"/>
              </a:rPr>
              <a:t>افراد حرفه‌ای</a:t>
            </a:r>
            <a:r>
              <a:rPr lang="fa-IR" b="1" dirty="0">
                <a:cs typeface="B Lotus" panose="00000400000000000000" pitchFamily="2" charset="-78"/>
              </a:rPr>
              <a:t> در مشاغل گوناگون است. 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افراد شاغل در موقعیت‌های حرفه‌ای از مهارت‌ها و دانش خود برای انجام کار بهره می‌گیرند. این افراد قادر به قضاوت، اعمال مهارت‌ها و دانش و تصمیم‌گیری بر اساس دانش خود در شرایطی هستند که عموم جامعه به دلیل نداشتن این دانش و مهارت قادر به این کار نیستند. 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چگونگی استفاده از این دانش و مهارت در هنگام ارائه خدمات به جامعه یک مسئله اخلاقی و موضوع اخلاق حرفه‌ای است.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یکی از قدیمی‌ترین نمونه‌های اخلاق حرفه‌ای </a:t>
            </a:r>
            <a:r>
              <a:rPr lang="fa-IR" b="1" dirty="0">
                <a:cs typeface="B Lotus" panose="00000400000000000000" pitchFamily="2" charset="-78"/>
                <a:hlinkClick r:id="rId3" tooltip="سوگندنامه بقراط"/>
              </a:rPr>
              <a:t>سوگندنامه بقراط</a:t>
            </a:r>
            <a:r>
              <a:rPr lang="fa-IR" b="1" dirty="0">
                <a:cs typeface="B Lotus" panose="00000400000000000000" pitchFamily="2" charset="-78"/>
              </a:rPr>
              <a:t> است که امروزه نیز </a:t>
            </a:r>
            <a:r>
              <a:rPr lang="fa-IR" b="1" dirty="0">
                <a:cs typeface="B Lotus" panose="00000400000000000000" pitchFamily="2" charset="-78"/>
                <a:hlinkClick r:id="rId4" tooltip="پزشک"/>
              </a:rPr>
              <a:t>پزشکان</a:t>
            </a:r>
            <a:r>
              <a:rPr lang="fa-IR" b="1" dirty="0">
                <a:cs typeface="B Lotus" panose="00000400000000000000" pitchFamily="2" charset="-78"/>
              </a:rPr>
              <a:t> برای تعهد به آن سوگند یاد می‌کنند. 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ارکان اخلاق حرفه ای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b="1" dirty="0">
                <a:cs typeface="B Lotus" panose="00000400000000000000" pitchFamily="2" charset="-78"/>
              </a:rPr>
              <a:t>تعهد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تدبر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تخصص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تکامل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تعامل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تداوم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توکل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بهره وری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صفات اخلاقی مورد انتظار کارکنان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348671"/>
              </p:ext>
            </p:extLst>
          </p:nvPr>
        </p:nvGraphicFramePr>
        <p:xfrm>
          <a:off x="838200" y="1352285"/>
          <a:ext cx="10515600" cy="504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صبر و استقامت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نظم و انضباط کاری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خستگی ناپذیری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سعه صدر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خوش</a:t>
                      </a:r>
                      <a:r>
                        <a:rPr lang="fa-IR" sz="2400" b="1" baseline="0" dirty="0">
                          <a:cs typeface="B Lotus" panose="00000400000000000000" pitchFamily="2" charset="-78"/>
                        </a:rPr>
                        <a:t> رفتاری و خوش خویی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پذیرش انتقاد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وجدان کاری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امانت داری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پرهیز از</a:t>
                      </a:r>
                      <a:r>
                        <a:rPr lang="fa-IR" sz="2400" b="1" baseline="0" dirty="0">
                          <a:cs typeface="B Lotus" panose="00000400000000000000" pitchFamily="2" charset="-78"/>
                        </a:rPr>
                        <a:t> </a:t>
                      </a:r>
                      <a:r>
                        <a:rPr lang="fa-IR" sz="2400" b="1" dirty="0">
                          <a:cs typeface="B Lotus" panose="00000400000000000000" pitchFamily="2" charset="-78"/>
                        </a:rPr>
                        <a:t>شتابزدگی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وقت شناسی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صداقت و راستگویی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حفظ اسرار اداری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آراستگی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یاری رساندن به همکاران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رعایت حریم خانه</a:t>
                      </a:r>
                      <a:r>
                        <a:rPr lang="fa-IR" sz="2400" b="1" baseline="0" dirty="0">
                          <a:cs typeface="B Lotus" panose="00000400000000000000" pitchFamily="2" charset="-78"/>
                        </a:rPr>
                        <a:t> و زندگی افراد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تهذیب نفس و تعالی شخصیت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algn="ctr" rtl="1"/>
                      <a:endParaRPr lang="en-US" sz="2400" b="1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cs typeface="B Lotus" panose="00000400000000000000" pitchFamily="2" charset="-78"/>
                        </a:rPr>
                        <a:t>حل تعارضات</a:t>
                      </a:r>
                      <a:r>
                        <a:rPr lang="fa-IR" sz="2400" b="1" baseline="0" dirty="0">
                          <a:cs typeface="B Lotus" panose="00000400000000000000" pitchFamily="2" charset="-78"/>
                        </a:rPr>
                        <a:t> اخلاقی</a:t>
                      </a:r>
                      <a:endParaRPr lang="en-US" sz="2400" b="1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راهکارهای نهادینه کردن اخلاق حرفه ای در سازمانها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b="1" dirty="0">
                <a:cs typeface="B Lotus" panose="00000400000000000000" pitchFamily="2" charset="-78"/>
              </a:rPr>
              <a:t>بکارگیری نیروی انسانی مقید به رعایت اخلاقیات و قانون در سازمانها</a:t>
            </a:r>
          </a:p>
          <a:p>
            <a:pPr algn="just" rtl="1"/>
            <a:endParaRPr lang="fa-IR" b="1" dirty="0">
              <a:cs typeface="B Lotus" panose="00000400000000000000" pitchFamily="2" charset="-78"/>
            </a:endParaRP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آموزش عملی اخلاق توسط افراد مقید و پایبند به رعایت اخلاقیات و قانون</a:t>
            </a:r>
          </a:p>
          <a:p>
            <a:pPr algn="just" rtl="1"/>
            <a:endParaRPr lang="fa-IR" b="1" dirty="0">
              <a:cs typeface="B Lotus" panose="00000400000000000000" pitchFamily="2" charset="-78"/>
            </a:endParaRP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تدوین منشور اخلاقی برای سازمانها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دلایل عمده بروز رفتارهای غیراخلاقی و غیرقانونی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b="1" dirty="0">
                <a:cs typeface="B Lotus" panose="00000400000000000000" pitchFamily="2" charset="-78"/>
              </a:rPr>
              <a:t>ناشناخته بودن رفتارهای اخلاقی و قانونی برای خلاف کاران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وجود فرصت های مناسب برای افراد جهت ارتکاب رفتارهای خلاف اخلاق و قانون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وجود فشارهایی از داخل و خارج سازمان که افراد را وادار به رفتارهای خلاف اخلاق و قانون می کند</a:t>
            </a:r>
          </a:p>
          <a:p>
            <a:pPr algn="just" rtl="1"/>
            <a:r>
              <a:rPr lang="fa-IR" b="1" dirty="0">
                <a:cs typeface="B Lotus" panose="00000400000000000000" pitchFamily="2" charset="-78"/>
              </a:rPr>
              <a:t>وجود قوانین و مقررات، سیاستها و خط مشیهای غیرشفاف و تفسیر پذیر به گونه های مختلف در سطح خرد و کلان 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انواع فساد اداری و رفتارهای غیراخلاقی سازمانها      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defRPr/>
            </a:pPr>
            <a:r>
              <a:rPr lang="fa-IR" b="1" dirty="0">
                <a:cs typeface="B Lotus" pitchFamily="2" charset="-78"/>
              </a:rPr>
              <a:t>استفاده از اموال عمومی برای منافع شخصی</a:t>
            </a:r>
          </a:p>
          <a:p>
            <a:pPr algn="just" rtl="1" eaLnBrk="1" hangingPunct="1">
              <a:defRPr/>
            </a:pPr>
            <a:r>
              <a:rPr lang="fa-IR" b="1" dirty="0">
                <a:cs typeface="B Lotus" pitchFamily="2" charset="-78"/>
              </a:rPr>
              <a:t>سوء استفاده از موقعیت و جایگاه اداری</a:t>
            </a:r>
          </a:p>
          <a:p>
            <a:pPr algn="just" rtl="1" eaLnBrk="1" hangingPunct="1">
              <a:defRPr/>
            </a:pPr>
            <a:r>
              <a:rPr lang="fa-IR" b="1" dirty="0">
                <a:cs typeface="B Lotus" pitchFamily="2" charset="-78"/>
              </a:rPr>
              <a:t>رشوه گیری</a:t>
            </a:r>
          </a:p>
          <a:p>
            <a:pPr algn="just" rtl="1" eaLnBrk="1" hangingPunct="1">
              <a:defRPr/>
            </a:pPr>
            <a:r>
              <a:rPr lang="fa-IR" b="1" dirty="0">
                <a:cs typeface="B Lotus" pitchFamily="2" charset="-78"/>
              </a:rPr>
              <a:t>پنهان کاری</a:t>
            </a:r>
          </a:p>
          <a:p>
            <a:pPr algn="just" rtl="1" eaLnBrk="1" hangingPunct="1">
              <a:defRPr/>
            </a:pPr>
            <a:r>
              <a:rPr lang="fa-IR" b="1" dirty="0">
                <a:cs typeface="B Lotus" pitchFamily="2" charset="-78"/>
              </a:rPr>
              <a:t>هر گونه رد و بدل کردن منابع و امکانات برای انجام امور غیر قانونی در سازمانها</a:t>
            </a:r>
          </a:p>
          <a:p>
            <a:pPr algn="just" rtl="1" eaLnBrk="1" hangingPunct="1">
              <a:defRPr/>
            </a:pPr>
            <a:endParaRPr lang="fa-IR" b="1" dirty="0">
              <a:cs typeface="B Lotus" pitchFamily="2" charset="-78"/>
            </a:endParaRPr>
          </a:p>
          <a:p>
            <a:pPr algn="just" rtl="1" eaLnBrk="1" hangingPunct="1">
              <a:buFontTx/>
              <a:buNone/>
              <a:defRPr/>
            </a:pPr>
            <a:r>
              <a:rPr lang="fa-IR" b="1" dirty="0">
                <a:solidFill>
                  <a:srgbClr val="FF0000"/>
                </a:solidFill>
                <a:cs typeface="B Lotus" pitchFamily="2" charset="-78"/>
              </a:rPr>
              <a:t>وجه مشترک تعاریف: هنجارشکنی (اخلاقی، مقرراتی، قانونی)</a:t>
            </a:r>
          </a:p>
          <a:p>
            <a:pPr algn="just" rtl="1" eaLnBrk="1" hangingPunct="1">
              <a:defRPr/>
            </a:pPr>
            <a:endParaRPr lang="en-US" b="1" dirty="0">
              <a:cs typeface="B Lotus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babapour - psychology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E948-5F23-43C7-BB8E-7913A8E912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509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1040</Words>
  <Application>Microsoft Office PowerPoint</Application>
  <PresentationFormat>Widescreen</PresentationFormat>
  <Paragraphs>206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 Lotus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اخلاق حرفه ای</vt:lpstr>
      <vt:lpstr>تعریف</vt:lpstr>
      <vt:lpstr>ارکان اخلاق حرفه ای</vt:lpstr>
      <vt:lpstr>صفات اخلاقی مورد انتظار کارکنان</vt:lpstr>
      <vt:lpstr>راهکارهای نهادینه کردن اخلاق حرفه ای در سازمانها</vt:lpstr>
      <vt:lpstr>دلایل عمده بروز رفتارهای غیراخلاقی و غیرقانونی</vt:lpstr>
      <vt:lpstr>انواع فساد اداری و رفتارهای غیراخلاقی سازمانها        </vt:lpstr>
      <vt:lpstr> آثار فساد اداری و رفتارهای غیر اخلاقی</vt:lpstr>
      <vt:lpstr>10 فرمان اخلاق حرفه ای در محل کار</vt:lpstr>
      <vt:lpstr>PowerPoint Presentation</vt:lpstr>
      <vt:lpstr>تعریف سبک زندگی</vt:lpstr>
      <vt:lpstr>عوامل مثبت مرتبط با سبک زندگی</vt:lpstr>
      <vt:lpstr>PowerPoint Presentation</vt:lpstr>
      <vt:lpstr>PowerPoint Presentation</vt:lpstr>
      <vt:lpstr>بیماری های مرتبط با سبک زندگی</vt:lpstr>
      <vt:lpstr>چرخ زندگی</vt:lpstr>
      <vt:lpstr>PowerPoint Presentation</vt:lpstr>
      <vt:lpstr>PowerPoint Presentation</vt:lpstr>
      <vt:lpstr>PowerPoint Presentation</vt:lpstr>
      <vt:lpstr>دامنه عوامل تأثیرگذار بر سبک زندگی و سلامت</vt:lpstr>
      <vt:lpstr>چالش های ترویج سبک زندگی سالم</vt:lpstr>
      <vt:lpstr>وظیفه ما چیست؟</vt:lpstr>
      <vt:lpstr> مدل PERMA  </vt:lpstr>
      <vt:lpstr>آسیب شناسی سبک زندگی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اخلاق حرفه ای</dc:title>
  <dc:creator>babapour</dc:creator>
  <cp:lastModifiedBy>RainBow</cp:lastModifiedBy>
  <cp:revision>26</cp:revision>
  <dcterms:created xsi:type="dcterms:W3CDTF">2019-01-21T20:37:35Z</dcterms:created>
  <dcterms:modified xsi:type="dcterms:W3CDTF">2019-12-09T10:49:30Z</dcterms:modified>
</cp:coreProperties>
</file>